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05" r:id="rId2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5276" autoAdjust="0"/>
  </p:normalViewPr>
  <p:slideViewPr>
    <p:cSldViewPr>
      <p:cViewPr>
        <p:scale>
          <a:sx n="160" d="100"/>
          <a:sy n="160" d="100"/>
        </p:scale>
        <p:origin x="5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686" cy="500658"/>
          </a:xfrm>
          <a:prstGeom prst="rect">
            <a:avLst/>
          </a:prstGeom>
        </p:spPr>
        <p:txBody>
          <a:bodyPr vert="horz" lIns="63953" tIns="31975" rIns="63953" bIns="31975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260" y="2"/>
            <a:ext cx="2985795" cy="500658"/>
          </a:xfrm>
          <a:prstGeom prst="rect">
            <a:avLst/>
          </a:prstGeom>
        </p:spPr>
        <p:txBody>
          <a:bodyPr vert="horz" lIns="63953" tIns="31975" rIns="63953" bIns="31975" rtlCol="0"/>
          <a:lstStyle>
            <a:lvl1pPr algn="r">
              <a:defRPr sz="800"/>
            </a:lvl1pPr>
          </a:lstStyle>
          <a:p>
            <a:fld id="{0D28D669-DCFF-441A-AB09-988496D1312A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3953" tIns="31975" rIns="63953" bIns="3197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370" y="4758474"/>
            <a:ext cx="5510530" cy="4509254"/>
          </a:xfrm>
          <a:prstGeom prst="rect">
            <a:avLst/>
          </a:prstGeom>
        </p:spPr>
        <p:txBody>
          <a:bodyPr vert="horz" lIns="63953" tIns="31975" rIns="63953" bIns="3197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5831"/>
            <a:ext cx="2984686" cy="500658"/>
          </a:xfrm>
          <a:prstGeom prst="rect">
            <a:avLst/>
          </a:prstGeom>
        </p:spPr>
        <p:txBody>
          <a:bodyPr vert="horz" lIns="63953" tIns="31975" rIns="63953" bIns="31975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260" y="9515831"/>
            <a:ext cx="2985795" cy="500658"/>
          </a:xfrm>
          <a:prstGeom prst="rect">
            <a:avLst/>
          </a:prstGeom>
        </p:spPr>
        <p:txBody>
          <a:bodyPr vert="horz" lIns="63953" tIns="31975" rIns="63953" bIns="31975" rtlCol="0" anchor="b"/>
          <a:lstStyle>
            <a:lvl1pPr algn="r">
              <a:defRPr sz="800"/>
            </a:lvl1pPr>
          </a:lstStyle>
          <a:p>
            <a:fld id="{0A9E1740-1B28-495B-A32E-CF3CC9059E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60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52027" indent="-289242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6960" indent="-231389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9751" indent="-231389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82534" indent="-231389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45318" indent="-23138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3008102" indent="-23138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70890" indent="-23138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33675" indent="-231389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1FFF02E-D094-4B58-9B8E-CDACE298E558}" type="slidenum">
              <a:rPr lang="en-US" altLang="ja-JP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dirty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7713"/>
            <a:ext cx="49958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ja-JP" dirty="0"/>
              <a:t>２段タイ材地下施工法～既設岸壁を供用しながらの耐震補強・増深技術～</a:t>
            </a:r>
          </a:p>
          <a:p>
            <a:r>
              <a:rPr lang="ja-JP" altLang="ja-JP" dirty="0"/>
              <a:t>と題して、説明します。</a:t>
            </a:r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C571-02D1-49CE-8467-3E569242B741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197-0A57-4583-AA6D-E0091FAD4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5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C571-02D1-49CE-8467-3E569242B741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197-0A57-4583-AA6D-E0091FAD4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36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C571-02D1-49CE-8467-3E569242B741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197-0A57-4583-AA6D-E0091FAD4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00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C571-02D1-49CE-8467-3E569242B741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197-0A57-4583-AA6D-E0091FAD4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83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C571-02D1-49CE-8467-3E569242B741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197-0A57-4583-AA6D-E0091FAD4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72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C571-02D1-49CE-8467-3E569242B741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197-0A57-4583-AA6D-E0091FAD4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27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C571-02D1-49CE-8467-3E569242B741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197-0A57-4583-AA6D-E0091FAD4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31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C571-02D1-49CE-8467-3E569242B741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197-0A57-4583-AA6D-E0091FAD4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60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C571-02D1-49CE-8467-3E569242B741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197-0A57-4583-AA6D-E0091FAD4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93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C571-02D1-49CE-8467-3E569242B741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197-0A57-4583-AA6D-E0091FAD4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9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C571-02D1-49CE-8467-3E569242B741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7197-0A57-4583-AA6D-E0091FAD4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50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9C571-02D1-49CE-8467-3E569242B741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77197-0A57-4583-AA6D-E0091FAD48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30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240"/>
          <p:cNvSpPr>
            <a:spLocks noChangeArrowheads="1"/>
          </p:cNvSpPr>
          <p:nvPr/>
        </p:nvSpPr>
        <p:spPr bwMode="auto">
          <a:xfrm>
            <a:off x="61553" y="198490"/>
            <a:ext cx="9030970" cy="40752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8900000" scaled="1"/>
          </a:gradFill>
          <a:ln w="9525" algn="ctr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lIns="63672" tIns="31836" rIns="63672" bIns="31836" anchor="ctr"/>
          <a:lstStyle/>
          <a:p>
            <a:pPr marL="92862" fontAlgn="ctr">
              <a:defRPr/>
            </a:pPr>
            <a:endParaRPr lang="ja-JP" altLang="en-US" sz="1088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12227" y="227375"/>
            <a:ext cx="1042081" cy="30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89132" tIns="44567" rIns="89132" bIns="44567">
            <a:spAutoFit/>
          </a:bodyPr>
          <a:lstStyle/>
          <a:p>
            <a:pPr>
              <a:defRPr/>
            </a:pPr>
            <a:r>
              <a:rPr lang="ja-JP" altLang="en-US" sz="139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会社案内　</a:t>
            </a:r>
          </a:p>
        </p:txBody>
      </p:sp>
      <p:grpSp>
        <p:nvGrpSpPr>
          <p:cNvPr id="553" name="グループ化 552">
            <a:extLst>
              <a:ext uri="{FF2B5EF4-FFF2-40B4-BE49-F238E27FC236}">
                <a16:creationId xmlns:a16="http://schemas.microsoft.com/office/drawing/2014/main" id="{71CD5E44-812F-EC10-7BD1-327773D653F8}"/>
              </a:ext>
            </a:extLst>
          </p:cNvPr>
          <p:cNvGrpSpPr/>
          <p:nvPr/>
        </p:nvGrpSpPr>
        <p:grpSpPr>
          <a:xfrm>
            <a:off x="51477" y="672838"/>
            <a:ext cx="2436862" cy="2978369"/>
            <a:chOff x="84456" y="788505"/>
            <a:chExt cx="3918572" cy="4925685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A88D7A6D-6BB1-B7F8-47BD-0860B964C583}"/>
                </a:ext>
              </a:extLst>
            </p:cNvPr>
            <p:cNvSpPr/>
            <p:nvPr/>
          </p:nvSpPr>
          <p:spPr>
            <a:xfrm>
              <a:off x="84456" y="1148714"/>
              <a:ext cx="3918572" cy="4565476"/>
            </a:xfrm>
            <a:prstGeom prst="roundRect">
              <a:avLst>
                <a:gd name="adj" fmla="val 4178"/>
              </a:avLst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88"/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269024" y="788505"/>
              <a:ext cx="862252" cy="2956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marL="126027" indent="-126027" defTabSz="980582" fontAlgn="ctr">
                <a:lnSpc>
                  <a:spcPct val="120000"/>
                </a:lnSpc>
                <a:spcBef>
                  <a:spcPct val="50000"/>
                </a:spcBef>
              </a:pPr>
              <a:r>
                <a:rPr lang="ja-JP" altLang="en-US" sz="968" u="sng" dirty="0">
                  <a:latin typeface="HGPｺﾞｼｯｸE" pitchFamily="50" charset="-128"/>
                  <a:ea typeface="HGPｺﾞｼｯｸE" pitchFamily="50" charset="-128"/>
                </a:rPr>
                <a:t>事業内容</a:t>
              </a:r>
            </a:p>
          </p:txBody>
        </p:sp>
      </p:grp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99BC5608-E4FE-76F2-7B40-788577CD0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11483"/>
              </p:ext>
            </p:extLst>
          </p:nvPr>
        </p:nvGraphicFramePr>
        <p:xfrm>
          <a:off x="166255" y="957647"/>
          <a:ext cx="2239264" cy="263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21">
                  <a:extLst>
                    <a:ext uri="{9D8B030D-6E8A-4147-A177-3AD203B41FA5}">
                      <a16:colId xmlns:a16="http://schemas.microsoft.com/office/drawing/2014/main" val="4108172463"/>
                    </a:ext>
                  </a:extLst>
                </a:gridCol>
                <a:gridCol w="1649943">
                  <a:extLst>
                    <a:ext uri="{9D8B030D-6E8A-4147-A177-3AD203B41FA5}">
                      <a16:colId xmlns:a16="http://schemas.microsoft.com/office/drawing/2014/main" val="255219843"/>
                    </a:ext>
                  </a:extLst>
                </a:gridCol>
              </a:tblGrid>
              <a:tr h="2146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0" spc="-100" baseline="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商号</a:t>
                      </a:r>
                    </a:p>
                  </a:txBody>
                  <a:tcPr marL="55290" marR="55290" marT="27645" marB="27645" anchor="ctr">
                    <a:solidFill>
                      <a:srgbClr val="BBD18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spc="-100" baseline="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有村工業株式会社</a:t>
                      </a:r>
                      <a:endParaRPr kumimoji="1" lang="en-US" altLang="ja-JP" sz="800" b="0" spc="-100" baseline="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55290" marR="55290" marT="27645" marB="27645" anchor="ctr">
                    <a:solidFill>
                      <a:srgbClr val="BBD1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97600"/>
                  </a:ext>
                </a:extLst>
              </a:tr>
              <a:tr h="2815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本社</a:t>
                      </a: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〒</a:t>
                      </a:r>
                      <a:r>
                        <a:rPr kumimoji="1" lang="en-US" altLang="ja-JP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533-0004</a:t>
                      </a:r>
                    </a:p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大阪市東淀川区小松</a:t>
                      </a:r>
                      <a:r>
                        <a:rPr kumimoji="1" lang="en-US" altLang="ja-JP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丁目</a:t>
                      </a:r>
                      <a:r>
                        <a:rPr kumimoji="1" lang="en-US" altLang="ja-JP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14</a:t>
                      </a:r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番</a:t>
                      </a:r>
                      <a:r>
                        <a:rPr kumimoji="1" lang="en-US" altLang="ja-JP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32</a:t>
                      </a:r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号</a:t>
                      </a: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75929"/>
                  </a:ext>
                </a:extLst>
              </a:tr>
              <a:tr h="1697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電話番号</a:t>
                      </a: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06-6322-2108</a:t>
                      </a:r>
                      <a:endParaRPr kumimoji="1" lang="ja-JP" altLang="en-US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88848"/>
                  </a:ext>
                </a:extLst>
              </a:tr>
              <a:tr h="1697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FAX</a:t>
                      </a:r>
                      <a:endParaRPr kumimoji="1" lang="ja-JP" altLang="en-US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06-6322-0876</a:t>
                      </a:r>
                      <a:endParaRPr kumimoji="1" lang="ja-JP" altLang="en-US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711093"/>
                  </a:ext>
                </a:extLst>
              </a:tr>
              <a:tr h="1697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代表者</a:t>
                      </a: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代表取締役　有村章平</a:t>
                      </a: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1734"/>
                  </a:ext>
                </a:extLst>
              </a:tr>
              <a:tr h="1697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従業員</a:t>
                      </a: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38</a:t>
                      </a:r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名</a:t>
                      </a: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280573"/>
                  </a:ext>
                </a:extLst>
              </a:tr>
              <a:tr h="1697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資本金</a:t>
                      </a: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30,000</a:t>
                      </a:r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千円</a:t>
                      </a:r>
                      <a:endParaRPr kumimoji="1" lang="en-US" altLang="ja-JP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716420"/>
                  </a:ext>
                </a:extLst>
              </a:tr>
              <a:tr h="3933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取引銀行</a:t>
                      </a: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りそな銀行　上新庄店</a:t>
                      </a:r>
                      <a:endParaRPr kumimoji="1" lang="en-US" altLang="ja-JP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北おおさか信用金庫　小松支店</a:t>
                      </a:r>
                      <a:endParaRPr kumimoji="1" lang="en-US" altLang="ja-JP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池田泉州銀行　上新庄支店</a:t>
                      </a:r>
                      <a:endParaRPr kumimoji="1" lang="en-US" altLang="ja-JP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36763"/>
                  </a:ext>
                </a:extLst>
              </a:tr>
              <a:tr h="1697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建設業許可</a:t>
                      </a: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大阪府知事　許可（特</a:t>
                      </a:r>
                      <a:r>
                        <a:rPr kumimoji="1" lang="en-US" altLang="ja-JP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-29</a:t>
                      </a:r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）第</a:t>
                      </a:r>
                      <a:r>
                        <a:rPr kumimoji="1" lang="en-US" altLang="ja-JP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105665</a:t>
                      </a:r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号</a:t>
                      </a:r>
                      <a:endParaRPr kumimoji="1" lang="en-US" altLang="ja-JP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217457"/>
                  </a:ext>
                </a:extLst>
              </a:tr>
              <a:tr h="7287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事業内容</a:t>
                      </a: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構造物全般</a:t>
                      </a:r>
                      <a:endParaRPr kumimoji="1" lang="en-US" altLang="ja-JP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・施工管理業務</a:t>
                      </a:r>
                      <a:endParaRPr kumimoji="1" lang="en-US" altLang="ja-JP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・調査　設計</a:t>
                      </a:r>
                      <a:endParaRPr kumimoji="1" lang="en-US" altLang="ja-JP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・工場製作</a:t>
                      </a:r>
                      <a:endParaRPr kumimoji="1" lang="en-US" altLang="ja-JP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・耐震補強工事</a:t>
                      </a:r>
                      <a:endParaRPr kumimoji="1" lang="en-US" altLang="ja-JP" sz="700" dirty="0">
                        <a:ln w="9525">
                          <a:noFill/>
                        </a:ln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r>
                        <a:rPr kumimoji="1" lang="ja-JP" altLang="en-US" sz="700" dirty="0">
                          <a:ln w="9525">
                            <a:noFill/>
                          </a:ln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・足場　塗装　土木工事</a:t>
                      </a:r>
                    </a:p>
                  </a:txBody>
                  <a:tcPr marL="55290" marR="55290" marT="27645" marB="27645" anchor="ctr">
                    <a:solidFill>
                      <a:srgbClr val="DCF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11194"/>
                  </a:ext>
                </a:extLst>
              </a:tr>
            </a:tbl>
          </a:graphicData>
        </a:graphic>
      </p:graphicFrame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F5A6997-0EA6-ACE8-FF6B-3AA0538F1E56}"/>
              </a:ext>
            </a:extLst>
          </p:cNvPr>
          <p:cNvGrpSpPr/>
          <p:nvPr/>
        </p:nvGrpSpPr>
        <p:grpSpPr>
          <a:xfrm>
            <a:off x="224590" y="4046476"/>
            <a:ext cx="2308325" cy="2676551"/>
            <a:chOff x="3364701" y="4164228"/>
            <a:chExt cx="1511889" cy="2073198"/>
          </a:xfrm>
        </p:grpSpPr>
        <p:pic>
          <p:nvPicPr>
            <p:cNvPr id="453" name="図 452">
              <a:extLst>
                <a:ext uri="{FF2B5EF4-FFF2-40B4-BE49-F238E27FC236}">
                  <a16:creationId xmlns:a16="http://schemas.microsoft.com/office/drawing/2014/main" id="{F9B8D733-C12F-4A87-6952-1E1745AEB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584" t="3339" r="10339" b="2455"/>
            <a:stretch/>
          </p:blipFill>
          <p:spPr>
            <a:xfrm>
              <a:off x="3400378" y="4164228"/>
              <a:ext cx="1403352" cy="2073198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9064134F-48C5-37B6-449F-BC4C58F0133D}"/>
                </a:ext>
              </a:extLst>
            </p:cNvPr>
            <p:cNvSpPr txBox="1"/>
            <p:nvPr/>
          </p:nvSpPr>
          <p:spPr>
            <a:xfrm>
              <a:off x="3364701" y="4868757"/>
              <a:ext cx="723679" cy="125214"/>
            </a:xfrm>
            <a:prstGeom prst="rect">
              <a:avLst/>
            </a:prstGeom>
            <a:noFill/>
          </p:spPr>
          <p:txBody>
            <a:bodyPr wrap="square" lIns="50136" tIns="25067" rIns="50136" bIns="25067">
              <a:spAutoFit/>
            </a:bodyPr>
            <a:lstStyle>
              <a:defPPr>
                <a:defRPr lang="ja-JP"/>
              </a:defPPr>
              <a:lvl1pPr marL="85725" indent="-85725" defTabSz="3616818" fontAlgn="auto">
                <a:spcBef>
                  <a:spcPts val="0"/>
                </a:spcBef>
                <a:spcAft>
                  <a:spcPts val="0"/>
                </a:spcAft>
                <a:buClr>
                  <a:srgbClr val="009900"/>
                </a:buClr>
                <a:buFont typeface="Wingdings" pitchFamily="2" charset="2"/>
                <a:buChar char="l"/>
                <a:defRPr sz="1100" b="1">
                  <a:latin typeface="+mj-ea"/>
                  <a:ea typeface="+mj-ea"/>
                </a:defRPr>
              </a:lvl1pPr>
            </a:lstStyle>
            <a:p>
              <a:pPr marL="0" indent="0">
                <a:buClr>
                  <a:srgbClr val="0000FF"/>
                </a:buClr>
                <a:buNone/>
              </a:pPr>
              <a:endParaRPr lang="en-US" altLang="ja-JP" sz="605" dirty="0"/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00FAB683-1D30-2F9E-F20D-01FD05E7C815}"/>
                </a:ext>
              </a:extLst>
            </p:cNvPr>
            <p:cNvSpPr txBox="1"/>
            <p:nvPr/>
          </p:nvSpPr>
          <p:spPr>
            <a:xfrm>
              <a:off x="4338572" y="4832235"/>
              <a:ext cx="538018" cy="183442"/>
            </a:xfrm>
            <a:prstGeom prst="rect">
              <a:avLst/>
            </a:prstGeom>
            <a:noFill/>
          </p:spPr>
          <p:txBody>
            <a:bodyPr wrap="square" lIns="50136" tIns="25067" rIns="50136" bIns="25067">
              <a:spAutoFit/>
            </a:bodyPr>
            <a:lstStyle>
              <a:defPPr>
                <a:defRPr lang="ja-JP"/>
              </a:defPPr>
              <a:lvl1pPr marL="85725" indent="-85725" defTabSz="3616818" fontAlgn="auto">
                <a:spcBef>
                  <a:spcPts val="0"/>
                </a:spcBef>
                <a:spcAft>
                  <a:spcPts val="0"/>
                </a:spcAft>
                <a:buClr>
                  <a:srgbClr val="009900"/>
                </a:buClr>
                <a:buFont typeface="Wingdings" pitchFamily="2" charset="2"/>
                <a:buChar char="l"/>
                <a:defRPr sz="1100" b="1">
                  <a:latin typeface="+mj-ea"/>
                  <a:ea typeface="+mj-ea"/>
                </a:defRPr>
              </a:lvl1pPr>
            </a:lstStyle>
            <a:p>
              <a:pPr marL="0" indent="0">
                <a:buClr>
                  <a:srgbClr val="0000FF"/>
                </a:buClr>
                <a:buNone/>
              </a:pPr>
              <a:r>
                <a:rPr lang="ja-JP" altLang="en-US" sz="605" dirty="0"/>
                <a:t>落橋防止構造工</a:t>
              </a:r>
              <a:endParaRPr lang="en-US" altLang="ja-JP" sz="605" dirty="0"/>
            </a:p>
            <a:p>
              <a:pPr marL="0" indent="0">
                <a:buClr>
                  <a:srgbClr val="0000FF"/>
                </a:buClr>
                <a:buNone/>
              </a:pPr>
              <a:r>
                <a:rPr lang="ja-JP" altLang="en-US" sz="605" dirty="0"/>
                <a:t>当て板補強工</a:t>
              </a:r>
              <a:endParaRPr lang="en-US" altLang="ja-JP" sz="605" dirty="0"/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B926372F-7B2E-41EE-77D7-CEF350583953}"/>
                </a:ext>
              </a:extLst>
            </p:cNvPr>
            <p:cNvSpPr txBox="1"/>
            <p:nvPr/>
          </p:nvSpPr>
          <p:spPr>
            <a:xfrm>
              <a:off x="4027063" y="5587470"/>
              <a:ext cx="769193" cy="125214"/>
            </a:xfrm>
            <a:prstGeom prst="rect">
              <a:avLst/>
            </a:prstGeom>
            <a:noFill/>
          </p:spPr>
          <p:txBody>
            <a:bodyPr wrap="square" lIns="50136" tIns="25067" rIns="50136" bIns="25067">
              <a:spAutoFit/>
            </a:bodyPr>
            <a:lstStyle>
              <a:defPPr>
                <a:defRPr lang="ja-JP"/>
              </a:defPPr>
              <a:lvl1pPr marL="85725" indent="-85725" defTabSz="3616818" fontAlgn="auto">
                <a:spcBef>
                  <a:spcPts val="0"/>
                </a:spcBef>
                <a:spcAft>
                  <a:spcPts val="0"/>
                </a:spcAft>
                <a:buClr>
                  <a:srgbClr val="009900"/>
                </a:buClr>
                <a:buFont typeface="Wingdings" pitchFamily="2" charset="2"/>
                <a:buChar char="l"/>
                <a:defRPr sz="1100" b="1">
                  <a:latin typeface="+mj-ea"/>
                  <a:ea typeface="+mj-ea"/>
                </a:defRPr>
              </a:lvl1pPr>
            </a:lstStyle>
            <a:p>
              <a:pPr marL="0" indent="0">
                <a:buClr>
                  <a:srgbClr val="0000FF"/>
                </a:buClr>
                <a:buNone/>
              </a:pPr>
              <a:endParaRPr lang="en-US" altLang="ja-JP" sz="605" dirty="0"/>
            </a:p>
          </p:txBody>
        </p:sp>
      </p:grpSp>
      <p:sp>
        <p:nvSpPr>
          <p:cNvPr id="23" name="楕円 22">
            <a:extLst>
              <a:ext uri="{FF2B5EF4-FFF2-40B4-BE49-F238E27FC236}">
                <a16:creationId xmlns:a16="http://schemas.microsoft.com/office/drawing/2014/main" id="{6F5949AD-8697-C516-8BBC-D4FC1239BE96}"/>
              </a:ext>
            </a:extLst>
          </p:cNvPr>
          <p:cNvSpPr>
            <a:spLocks noChangeAspect="1"/>
          </p:cNvSpPr>
          <p:nvPr/>
        </p:nvSpPr>
        <p:spPr>
          <a:xfrm>
            <a:off x="1008416" y="4573777"/>
            <a:ext cx="294860" cy="2882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88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0B5F6D00-2A86-0BAA-7BF1-A5416268AF28}"/>
              </a:ext>
            </a:extLst>
          </p:cNvPr>
          <p:cNvSpPr>
            <a:spLocks noChangeAspect="1"/>
          </p:cNvSpPr>
          <p:nvPr/>
        </p:nvSpPr>
        <p:spPr>
          <a:xfrm>
            <a:off x="1527858" y="4618500"/>
            <a:ext cx="294860" cy="286001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88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13AE350-7597-E147-05F5-AE5B584DA2C3}"/>
              </a:ext>
            </a:extLst>
          </p:cNvPr>
          <p:cNvSpPr txBox="1"/>
          <p:nvPr/>
        </p:nvSpPr>
        <p:spPr>
          <a:xfrm>
            <a:off x="85272" y="4966937"/>
            <a:ext cx="759685" cy="143726"/>
          </a:xfrm>
          <a:prstGeom prst="rect">
            <a:avLst/>
          </a:prstGeom>
          <a:noFill/>
        </p:spPr>
        <p:txBody>
          <a:bodyPr wrap="square" lIns="50136" tIns="25067" rIns="50136" bIns="25067">
            <a:spAutoFit/>
          </a:bodyPr>
          <a:lstStyle>
            <a:defPPr>
              <a:defRPr lang="ja-JP"/>
            </a:defPPr>
            <a:lvl1pPr marL="85725" indent="-85725" defTabSz="3616818"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l"/>
              <a:defRPr sz="1100" b="1">
                <a:latin typeface="+mj-ea"/>
                <a:ea typeface="+mj-ea"/>
              </a:defRPr>
            </a:lvl1pPr>
          </a:lstStyle>
          <a:p>
            <a:pPr marL="0" indent="0">
              <a:buClr>
                <a:srgbClr val="0000FF"/>
              </a:buClr>
              <a:buNone/>
            </a:pPr>
            <a:r>
              <a:rPr lang="ja-JP" altLang="en-US" sz="605" dirty="0"/>
              <a:t>水平力分担構造工</a:t>
            </a:r>
            <a:endParaRPr lang="en-US" altLang="ja-JP" sz="605" dirty="0"/>
          </a:p>
        </p:txBody>
      </p:sp>
      <p:sp>
        <p:nvSpPr>
          <p:cNvPr id="14358" name="テキスト ボックス 14357">
            <a:extLst>
              <a:ext uri="{FF2B5EF4-FFF2-40B4-BE49-F238E27FC236}">
                <a16:creationId xmlns:a16="http://schemas.microsoft.com/office/drawing/2014/main" id="{B4076AB2-D814-4AF3-AEFF-4343B751A00A}"/>
              </a:ext>
            </a:extLst>
          </p:cNvPr>
          <p:cNvSpPr txBox="1"/>
          <p:nvPr/>
        </p:nvSpPr>
        <p:spPr>
          <a:xfrm>
            <a:off x="1589009" y="5908948"/>
            <a:ext cx="816510" cy="236828"/>
          </a:xfrm>
          <a:prstGeom prst="rect">
            <a:avLst/>
          </a:prstGeom>
          <a:noFill/>
        </p:spPr>
        <p:txBody>
          <a:bodyPr wrap="square" lIns="50136" tIns="25067" rIns="50136" bIns="25067">
            <a:spAutoFit/>
          </a:bodyPr>
          <a:lstStyle>
            <a:defPPr>
              <a:defRPr lang="ja-JP"/>
            </a:defPPr>
            <a:lvl1pPr marL="85725" indent="-85725" defTabSz="3616818"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l"/>
              <a:defRPr sz="1100" b="1">
                <a:latin typeface="+mj-ea"/>
                <a:ea typeface="+mj-ea"/>
              </a:defRPr>
            </a:lvl1pPr>
          </a:lstStyle>
          <a:p>
            <a:pPr marL="0" indent="0">
              <a:buClr>
                <a:srgbClr val="0000FF"/>
              </a:buClr>
              <a:buNone/>
            </a:pPr>
            <a:r>
              <a:rPr lang="ja-JP" altLang="en-US" sz="605" dirty="0"/>
              <a:t>鋼板巻き立て補強工</a:t>
            </a:r>
            <a:endParaRPr lang="en-US" altLang="ja-JP" sz="605" dirty="0"/>
          </a:p>
          <a:p>
            <a:pPr marL="0" indent="0">
              <a:buClr>
                <a:srgbClr val="0000FF"/>
              </a:buClr>
              <a:buNone/>
            </a:pPr>
            <a:r>
              <a:rPr lang="ja-JP" altLang="en-US" sz="605" dirty="0"/>
              <a:t>一面せん断補強工</a:t>
            </a:r>
            <a:endParaRPr lang="en-US" altLang="ja-JP" sz="605" dirty="0"/>
          </a:p>
        </p:txBody>
      </p:sp>
      <p:sp>
        <p:nvSpPr>
          <p:cNvPr id="14359" name="テキスト ボックス 14358">
            <a:extLst>
              <a:ext uri="{FF2B5EF4-FFF2-40B4-BE49-F238E27FC236}">
                <a16:creationId xmlns:a16="http://schemas.microsoft.com/office/drawing/2014/main" id="{D13F7BAA-70F6-2E5C-1418-CD84A9576DBF}"/>
              </a:ext>
            </a:extLst>
          </p:cNvPr>
          <p:cNvSpPr txBox="1"/>
          <p:nvPr/>
        </p:nvSpPr>
        <p:spPr>
          <a:xfrm>
            <a:off x="918523" y="4914049"/>
            <a:ext cx="535765" cy="143726"/>
          </a:xfrm>
          <a:prstGeom prst="rect">
            <a:avLst/>
          </a:prstGeom>
          <a:noFill/>
        </p:spPr>
        <p:txBody>
          <a:bodyPr wrap="square" lIns="50136" tIns="25067" rIns="50136" bIns="25067">
            <a:spAutoFit/>
          </a:bodyPr>
          <a:lstStyle>
            <a:defPPr>
              <a:defRPr lang="ja-JP"/>
            </a:defPPr>
            <a:lvl1pPr marL="85725" indent="-85725" defTabSz="3616818"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l"/>
              <a:defRPr sz="1100" b="1">
                <a:latin typeface="+mj-ea"/>
                <a:ea typeface="+mj-ea"/>
              </a:defRPr>
            </a:lvl1pPr>
          </a:lstStyle>
          <a:p>
            <a:pPr marL="0" indent="0">
              <a:buClr>
                <a:srgbClr val="0000FF"/>
              </a:buClr>
              <a:buNone/>
            </a:pPr>
            <a:r>
              <a:rPr lang="ja-JP" altLang="en-US" sz="605" dirty="0"/>
              <a:t>支承取替工</a:t>
            </a:r>
            <a:endParaRPr lang="en-US" altLang="ja-JP" sz="605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E6EFE95-F5C6-5947-270C-441A125E6A04}"/>
              </a:ext>
            </a:extLst>
          </p:cNvPr>
          <p:cNvSpPr/>
          <p:nvPr/>
        </p:nvSpPr>
        <p:spPr>
          <a:xfrm>
            <a:off x="2678180" y="890555"/>
            <a:ext cx="6414343" cy="273939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88"/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33908355-A434-1B12-580F-E10D6FF0D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05" y="3747670"/>
            <a:ext cx="665695" cy="178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26027" indent="-126027" defTabSz="980582" fontAlgn="ctr">
              <a:lnSpc>
                <a:spcPct val="120000"/>
              </a:lnSpc>
              <a:spcBef>
                <a:spcPct val="50000"/>
              </a:spcBef>
            </a:pPr>
            <a:r>
              <a:rPr lang="ja-JP" altLang="en-US" sz="968" u="sng" dirty="0">
                <a:latin typeface="HGPｺﾞｼｯｸE" pitchFamily="50" charset="-128"/>
                <a:ea typeface="HGPｺﾞｼｯｸE" pitchFamily="50" charset="-128"/>
              </a:rPr>
              <a:t>橋梁断面図</a:t>
            </a:r>
            <a:endParaRPr lang="en-US" altLang="ja-JP" sz="968" u="sng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9" name="Text Box 6">
            <a:extLst>
              <a:ext uri="{FF2B5EF4-FFF2-40B4-BE49-F238E27FC236}">
                <a16:creationId xmlns:a16="http://schemas.microsoft.com/office/drawing/2014/main" id="{7506AC7D-49DD-6DB4-1B28-BF02CA05F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746" y="3746326"/>
            <a:ext cx="777767" cy="178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26027" indent="-126027" defTabSz="980582" fontAlgn="ctr">
              <a:lnSpc>
                <a:spcPct val="120000"/>
              </a:lnSpc>
              <a:spcBef>
                <a:spcPct val="50000"/>
              </a:spcBef>
            </a:pPr>
            <a:r>
              <a:rPr lang="ja-JP" altLang="en-US" sz="968" u="sng" dirty="0">
                <a:latin typeface="HGPｺﾞｼｯｸE" pitchFamily="50" charset="-128"/>
                <a:ea typeface="HGPｺﾞｼｯｸE" pitchFamily="50" charset="-128"/>
              </a:rPr>
              <a:t>橋梁耐震補強</a:t>
            </a:r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D3ABC139-2645-3225-C2C5-256A263C6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746" y="669836"/>
            <a:ext cx="536213" cy="1787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26027" indent="-126027" defTabSz="980582" fontAlgn="ctr">
              <a:lnSpc>
                <a:spcPct val="120000"/>
              </a:lnSpc>
              <a:spcBef>
                <a:spcPct val="50000"/>
              </a:spcBef>
            </a:pPr>
            <a:r>
              <a:rPr lang="ja-JP" altLang="en-US" sz="968" u="sng" dirty="0">
                <a:latin typeface="HGPｺﾞｼｯｸE" pitchFamily="50" charset="-128"/>
                <a:ea typeface="HGPｺﾞｼｯｸE" pitchFamily="50" charset="-128"/>
              </a:rPr>
              <a:t>工場製作</a:t>
            </a:r>
          </a:p>
        </p:txBody>
      </p:sp>
      <p:sp>
        <p:nvSpPr>
          <p:cNvPr id="53" name="矢印: 左 52">
            <a:extLst>
              <a:ext uri="{FF2B5EF4-FFF2-40B4-BE49-F238E27FC236}">
                <a16:creationId xmlns:a16="http://schemas.microsoft.com/office/drawing/2014/main" id="{DCE86482-CCEA-E6F6-A630-9590233779AB}"/>
              </a:ext>
            </a:extLst>
          </p:cNvPr>
          <p:cNvSpPr/>
          <p:nvPr/>
        </p:nvSpPr>
        <p:spPr>
          <a:xfrm rot="16200000">
            <a:off x="5772464" y="3712524"/>
            <a:ext cx="242924" cy="182214"/>
          </a:xfrm>
          <a:prstGeom prst="left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Text Box 6">
            <a:extLst>
              <a:ext uri="{FF2B5EF4-FFF2-40B4-BE49-F238E27FC236}">
                <a16:creationId xmlns:a16="http://schemas.microsoft.com/office/drawing/2014/main" id="{217BB7B8-EC2E-2D56-1319-6A1A6267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324" y="3682168"/>
            <a:ext cx="267347" cy="185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126027" indent="-126027" defTabSz="980582" fontAlgn="ctr">
              <a:lnSpc>
                <a:spcPct val="120000"/>
              </a:lnSpc>
              <a:spcBef>
                <a:spcPct val="50000"/>
              </a:spcBef>
            </a:pPr>
            <a:r>
              <a:rPr lang="ja-JP" altLang="en-US" sz="968" dirty="0">
                <a:latin typeface="HGPｺﾞｼｯｸE" pitchFamily="50" charset="-128"/>
                <a:ea typeface="HGPｺﾞｼｯｸE" pitchFamily="50" charset="-128"/>
              </a:rPr>
              <a:t>出荷　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B98D55DD-F4FA-E029-0486-023ABF068DE6}"/>
              </a:ext>
            </a:extLst>
          </p:cNvPr>
          <p:cNvSpPr/>
          <p:nvPr/>
        </p:nvSpPr>
        <p:spPr>
          <a:xfrm>
            <a:off x="51478" y="3959755"/>
            <a:ext cx="2431178" cy="273939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88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45FE6326-D7B0-072A-BAD0-991A3B4F5875}"/>
              </a:ext>
            </a:extLst>
          </p:cNvPr>
          <p:cNvSpPr>
            <a:spLocks noChangeAspect="1"/>
          </p:cNvSpPr>
          <p:nvPr/>
        </p:nvSpPr>
        <p:spPr>
          <a:xfrm>
            <a:off x="302869" y="4643851"/>
            <a:ext cx="294860" cy="2882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88"/>
          </a:p>
        </p:txBody>
      </p:sp>
      <p:sp>
        <p:nvSpPr>
          <p:cNvPr id="60" name="楕円 59">
            <a:extLst>
              <a:ext uri="{FF2B5EF4-FFF2-40B4-BE49-F238E27FC236}">
                <a16:creationId xmlns:a16="http://schemas.microsoft.com/office/drawing/2014/main" id="{A451531F-DD1E-C39F-2E9A-1E0074271461}"/>
              </a:ext>
            </a:extLst>
          </p:cNvPr>
          <p:cNvSpPr>
            <a:spLocks noChangeAspect="1"/>
          </p:cNvSpPr>
          <p:nvPr/>
        </p:nvSpPr>
        <p:spPr>
          <a:xfrm>
            <a:off x="585837" y="5612129"/>
            <a:ext cx="294860" cy="2882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88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ADC35F6-41BA-9A14-224A-EDDFC8E26E2B}"/>
              </a:ext>
            </a:extLst>
          </p:cNvPr>
          <p:cNvSpPr txBox="1"/>
          <p:nvPr/>
        </p:nvSpPr>
        <p:spPr>
          <a:xfrm>
            <a:off x="400283" y="5908948"/>
            <a:ext cx="714367" cy="143726"/>
          </a:xfrm>
          <a:prstGeom prst="rect">
            <a:avLst/>
          </a:prstGeom>
          <a:noFill/>
        </p:spPr>
        <p:txBody>
          <a:bodyPr wrap="square" lIns="50136" tIns="25067" rIns="50136" bIns="25067">
            <a:spAutoFit/>
          </a:bodyPr>
          <a:lstStyle>
            <a:defPPr>
              <a:defRPr lang="ja-JP"/>
            </a:defPPr>
            <a:lvl1pPr marL="85725" indent="-85725" defTabSz="3616818"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l"/>
              <a:defRPr sz="1100" b="1">
                <a:latin typeface="+mj-ea"/>
                <a:ea typeface="+mj-ea"/>
              </a:defRPr>
            </a:lvl1pPr>
          </a:lstStyle>
          <a:p>
            <a:pPr marL="0" indent="0">
              <a:buClr>
                <a:srgbClr val="0000FF"/>
              </a:buClr>
              <a:buNone/>
            </a:pPr>
            <a:r>
              <a:rPr lang="ja-JP" altLang="en-US" sz="605" dirty="0"/>
              <a:t>ひび割れ注入工</a:t>
            </a:r>
            <a:endParaRPr lang="en-US" altLang="ja-JP" sz="605" dirty="0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20062B44-A879-5E4C-84A8-D7FF742B75B2}"/>
              </a:ext>
            </a:extLst>
          </p:cNvPr>
          <p:cNvSpPr>
            <a:spLocks noChangeAspect="1"/>
          </p:cNvSpPr>
          <p:nvPr/>
        </p:nvSpPr>
        <p:spPr>
          <a:xfrm>
            <a:off x="1254794" y="5610424"/>
            <a:ext cx="294860" cy="2882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88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DF46B8C8-1BD5-F3AE-C88A-54063D9EDB09}"/>
              </a:ext>
            </a:extLst>
          </p:cNvPr>
          <p:cNvSpPr>
            <a:spLocks noChangeAspect="1"/>
          </p:cNvSpPr>
          <p:nvPr/>
        </p:nvSpPr>
        <p:spPr>
          <a:xfrm>
            <a:off x="639277" y="6097787"/>
            <a:ext cx="294860" cy="2882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88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CEBDD2BE-B971-3745-6027-0377BFF45B76}"/>
              </a:ext>
            </a:extLst>
          </p:cNvPr>
          <p:cNvSpPr txBox="1"/>
          <p:nvPr/>
        </p:nvSpPr>
        <p:spPr>
          <a:xfrm>
            <a:off x="565410" y="6442433"/>
            <a:ext cx="714367" cy="143726"/>
          </a:xfrm>
          <a:prstGeom prst="rect">
            <a:avLst/>
          </a:prstGeom>
          <a:noFill/>
        </p:spPr>
        <p:txBody>
          <a:bodyPr wrap="square" lIns="50136" tIns="25067" rIns="50136" bIns="25067">
            <a:spAutoFit/>
          </a:bodyPr>
          <a:lstStyle>
            <a:defPPr>
              <a:defRPr lang="ja-JP"/>
            </a:defPPr>
            <a:lvl1pPr marL="85725" indent="-85725" defTabSz="3616818" fontAlgn="auto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Font typeface="Wingdings" pitchFamily="2" charset="2"/>
              <a:buChar char="l"/>
              <a:defRPr sz="1100" b="1">
                <a:latin typeface="+mj-ea"/>
                <a:ea typeface="+mj-ea"/>
              </a:defRPr>
            </a:lvl1pPr>
          </a:lstStyle>
          <a:p>
            <a:pPr marL="0" indent="0">
              <a:buClr>
                <a:srgbClr val="0000FF"/>
              </a:buClr>
              <a:buNone/>
            </a:pPr>
            <a:r>
              <a:rPr lang="ja-JP" altLang="en-US" sz="605" dirty="0"/>
              <a:t>断面修復工</a:t>
            </a:r>
            <a:endParaRPr lang="en-US" altLang="ja-JP" sz="605" dirty="0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D26E6E09-5544-F72D-D4C5-84DFFC1F09D6}"/>
              </a:ext>
            </a:extLst>
          </p:cNvPr>
          <p:cNvSpPr/>
          <p:nvPr/>
        </p:nvSpPr>
        <p:spPr>
          <a:xfrm>
            <a:off x="2678179" y="3959755"/>
            <a:ext cx="6414343" cy="273939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88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117E38-77D6-01CA-352A-02E15DB24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974458"/>
            <a:ext cx="5975746" cy="260266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FE76455-79DC-4000-2825-3536A3DB23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335" y="4063347"/>
            <a:ext cx="5975746" cy="25322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1516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5814</TotalTime>
  <Words>143</Words>
  <Application>Microsoft Office PowerPoint</Application>
  <PresentationFormat>画面に合わせる (4:3)</PresentationFormat>
  <Paragraphs>45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HGPｺﾞｼｯｸM</vt:lpstr>
      <vt:lpstr>HGP創英角ｺﾞｼｯｸUB</vt:lpstr>
      <vt:lpstr>HGS創英角ｺﾞｼｯｸUB</vt:lpstr>
      <vt:lpstr>Arial</vt:lpstr>
      <vt:lpstr>Calibri</vt:lpstr>
      <vt:lpstr>Office ​​テーマ</vt:lpstr>
      <vt:lpstr>PowerPoint プレゼンテーション</vt:lpstr>
    </vt:vector>
  </TitlesOfParts>
  <Company>株式会社大林組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久保陽平</dc:creator>
  <cp:lastModifiedBy>憲哉 有村</cp:lastModifiedBy>
  <cp:revision>355</cp:revision>
  <cp:lastPrinted>2025-02-05T06:41:16Z</cp:lastPrinted>
  <dcterms:created xsi:type="dcterms:W3CDTF">2016-05-23T11:23:11Z</dcterms:created>
  <dcterms:modified xsi:type="dcterms:W3CDTF">2025-02-05T07:35:35Z</dcterms:modified>
</cp:coreProperties>
</file>